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7" r:id="rId2"/>
    <p:sldId id="256" r:id="rId3"/>
    <p:sldId id="270" r:id="rId4"/>
    <p:sldId id="271" r:id="rId5"/>
    <p:sldId id="257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39" d="100"/>
          <a:sy n="39" d="100"/>
        </p:scale>
        <p:origin x="-2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B5FC6-BCE2-BF45-B7CE-8B2225D2534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D2CE1-4E83-0B44-8AEC-6C0C19F86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7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074C73-9B3E-D749-8588-2C27F890FA96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E789F1F-BE58-6840-903A-C9F53FC0A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93776" y="3041459"/>
            <a:ext cx="8421624" cy="1470025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The Nature of Science</a:t>
            </a:r>
            <a:endParaRPr lang="en-US" sz="54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3776" y="4511484"/>
            <a:ext cx="7196328" cy="98755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Ch. 1, Sec. 1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Doing Science </a:t>
            </a:r>
            <a:r>
              <a:rPr lang="en-US" sz="1800" b="1" dirty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800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Use a control – a sample that is treated like the other experimental groups except that the </a:t>
            </a:r>
            <a:r>
              <a:rPr lang="en-US" sz="3200" b="1" dirty="0" smtClean="0">
                <a:solidFill>
                  <a:srgbClr val="FFFF00"/>
                </a:solidFill>
              </a:rPr>
              <a:t>independent variable </a:t>
            </a:r>
            <a:r>
              <a:rPr lang="en-US" sz="3200" dirty="0" smtClean="0"/>
              <a:t>is NOT applied to it.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Conduct several </a:t>
            </a:r>
            <a:r>
              <a:rPr lang="en-US" sz="3200" b="1" dirty="0" smtClean="0">
                <a:solidFill>
                  <a:srgbClr val="FFFF00"/>
                </a:solidFill>
              </a:rPr>
              <a:t>trials </a:t>
            </a:r>
            <a:r>
              <a:rPr lang="en-US" sz="3200" dirty="0" smtClean="0"/>
              <a:t>of the experiment.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b="1" dirty="0" smtClean="0">
                <a:solidFill>
                  <a:srgbClr val="FFFF00"/>
                </a:solidFill>
              </a:rPr>
              <a:t>Analyze</a:t>
            </a:r>
            <a:r>
              <a:rPr lang="en-US" sz="3200" dirty="0" smtClean="0"/>
              <a:t> your results and draw conclusions.</a:t>
            </a:r>
          </a:p>
        </p:txBody>
      </p:sp>
    </p:spTree>
    <p:extLst>
      <p:ext uri="{BB962C8B-B14F-4D97-AF65-F5344CB8AC3E}">
        <p14:creationId xmlns:p14="http://schemas.microsoft.com/office/powerpoint/2010/main" val="186579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839200" cy="47244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Scientific discoveries lead to new products that influence your </a:t>
            </a:r>
            <a:r>
              <a:rPr lang="en-US" sz="2800" b="1" dirty="0" smtClean="0">
                <a:solidFill>
                  <a:srgbClr val="FFFF00"/>
                </a:solidFill>
              </a:rPr>
              <a:t>lifestyle</a:t>
            </a:r>
            <a:r>
              <a:rPr lang="en-US" sz="2800" dirty="0" smtClean="0"/>
              <a:t>.</a:t>
            </a:r>
          </a:p>
          <a:p>
            <a:pPr marL="1485900" lvl="3" indent="-457200">
              <a:buFont typeface="+mj-lt"/>
              <a:buAutoNum type="arabicPeriod"/>
            </a:pPr>
            <a:r>
              <a:rPr lang="en-US" sz="2400" dirty="0" smtClean="0"/>
              <a:t>Entertainment</a:t>
            </a:r>
          </a:p>
          <a:p>
            <a:pPr marL="1485900" lvl="3" indent="-457200">
              <a:buFont typeface="+mj-lt"/>
              <a:buAutoNum type="arabicPeriod"/>
            </a:pPr>
            <a:r>
              <a:rPr lang="en-US" sz="2400" dirty="0" smtClean="0"/>
              <a:t>Convenience</a:t>
            </a:r>
          </a:p>
          <a:p>
            <a:pPr marL="1485900" lvl="3" indent="-457200">
              <a:buFont typeface="+mj-lt"/>
              <a:buAutoNum type="arabicPeriod"/>
            </a:pPr>
            <a:r>
              <a:rPr lang="en-US" sz="2400" dirty="0" smtClean="0"/>
              <a:t>Health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Science provides </a:t>
            </a:r>
            <a:r>
              <a:rPr lang="en-US" sz="2800" b="1" dirty="0" smtClean="0">
                <a:solidFill>
                  <a:srgbClr val="FFFF00"/>
                </a:solidFill>
              </a:rPr>
              <a:t>information</a:t>
            </a:r>
            <a:r>
              <a:rPr lang="en-US" sz="2800" dirty="0" smtClean="0"/>
              <a:t> that people use to make decisions.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However science CANNOT decide the new information is good or harmful, moral or immoral.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3961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What is Science?</a:t>
            </a:r>
            <a:endParaRPr lang="en-US" sz="5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5174" y="2070846"/>
            <a:ext cx="7921625" cy="41820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FFFF00"/>
                </a:solidFill>
              </a:rPr>
              <a:t>Science</a:t>
            </a:r>
            <a:r>
              <a:rPr lang="en-US" sz="3200" dirty="0" smtClean="0"/>
              <a:t>: a way or a process used to investigate what is happening around you.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US" sz="3200" dirty="0" smtClean="0"/>
              <a:t>Scientists observe, investigate, and </a:t>
            </a:r>
            <a:r>
              <a:rPr lang="en-US" sz="3200" b="1" dirty="0" smtClean="0">
                <a:solidFill>
                  <a:srgbClr val="FFFF00"/>
                </a:solidFill>
              </a:rPr>
              <a:t>experiment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/>
              <a:t>to find answers.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US" sz="3200" dirty="0" smtClean="0"/>
              <a:t>Scientists also use prior </a:t>
            </a:r>
            <a:r>
              <a:rPr lang="en-US" sz="3200" b="1" dirty="0" smtClean="0">
                <a:solidFill>
                  <a:srgbClr val="FFFF00"/>
                </a:solidFill>
              </a:rPr>
              <a:t>experience</a:t>
            </a:r>
            <a:r>
              <a:rPr lang="en-US" sz="3200" dirty="0" smtClean="0"/>
              <a:t> to predict what will occur in investigations.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Science?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4" y="2070846"/>
            <a:ext cx="7997825" cy="418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b="1" dirty="0" smtClean="0">
                <a:solidFill>
                  <a:srgbClr val="FFFF00"/>
                </a:solidFill>
              </a:rPr>
              <a:t>Technology</a:t>
            </a:r>
            <a:r>
              <a:rPr lang="en-US" sz="3200" dirty="0" smtClean="0"/>
              <a:t> is the application of science to make products or tools that people can use.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FF00"/>
                </a:solidFill>
              </a:rPr>
              <a:t>Communication</a:t>
            </a:r>
            <a:r>
              <a:rPr lang="en-US" sz="3200" dirty="0" smtClean="0"/>
              <a:t> in science: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Thousands of scientific journals and magazines report the results and conclusions of experiments every year.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600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93776" y="3041459"/>
            <a:ext cx="8421624" cy="1470025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The Nature of Science</a:t>
            </a:r>
            <a:endParaRPr lang="en-US" sz="54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3776" y="4511484"/>
            <a:ext cx="7196328" cy="98755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Ch. 1, Sec. 2</a:t>
            </a:r>
          </a:p>
        </p:txBody>
      </p:sp>
    </p:spTree>
    <p:extLst>
      <p:ext uri="{BB962C8B-B14F-4D97-AF65-F5344CB8AC3E}">
        <p14:creationId xmlns:p14="http://schemas.microsoft.com/office/powerpoint/2010/main" val="284786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Doing Science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839200" cy="48006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b="1" dirty="0" smtClean="0">
                <a:solidFill>
                  <a:srgbClr val="FFFF00"/>
                </a:solidFill>
              </a:rPr>
              <a:t>Scientific Methods </a:t>
            </a:r>
            <a:r>
              <a:rPr lang="en-US" sz="3200" b="1" dirty="0" smtClean="0"/>
              <a:t>– </a:t>
            </a:r>
            <a:r>
              <a:rPr lang="en-US" sz="3200" dirty="0" smtClean="0"/>
              <a:t>ways or steps to follow to solve a problem.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dirty="0" smtClean="0">
                <a:solidFill>
                  <a:srgbClr val="FFFF00"/>
                </a:solidFill>
              </a:rPr>
              <a:t>Descriptive research </a:t>
            </a:r>
            <a:r>
              <a:rPr lang="en-US" sz="3200" b="1" dirty="0" smtClean="0"/>
              <a:t>– </a:t>
            </a:r>
            <a:r>
              <a:rPr lang="en-US" sz="3200" dirty="0" smtClean="0"/>
              <a:t>answering a scientific question by making observations about the question.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US" sz="3000" dirty="0" smtClean="0"/>
              <a:t>State the research objective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US" sz="3000" dirty="0" smtClean="0"/>
              <a:t>Describe the research design, or how you will carry out your investigation.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US" sz="3000" dirty="0" smtClean="0"/>
              <a:t>Eliminate bias, or expected results</a:t>
            </a:r>
            <a:r>
              <a:rPr lang="en-US" sz="3000" b="1" dirty="0" smtClean="0"/>
              <a:t>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Doing Science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95" y="1752600"/>
            <a:ext cx="8839200" cy="4800600"/>
          </a:xfrm>
        </p:spPr>
        <p:txBody>
          <a:bodyPr>
            <a:normAutofit/>
          </a:bodyPr>
          <a:lstStyle/>
          <a:p>
            <a:pPr marL="863600" lvl="1" indent="-514350">
              <a:buFont typeface="+mj-lt"/>
              <a:buAutoNum type="arabicPeriod" startAt="4"/>
            </a:pPr>
            <a:r>
              <a:rPr lang="en-US" sz="3000" dirty="0" smtClean="0"/>
              <a:t>Select the best materials for the investigation.</a:t>
            </a:r>
          </a:p>
          <a:p>
            <a:pPr marL="1212850" lvl="2" indent="-514350">
              <a:buFont typeface="+mj-lt"/>
              <a:buAutoNum type="alphaLcPeriod"/>
            </a:pPr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FFFF00"/>
                </a:solidFill>
              </a:rPr>
              <a:t>model</a:t>
            </a:r>
            <a:r>
              <a:rPr lang="en-US" sz="2800" dirty="0" smtClean="0"/>
              <a:t> represents things that happen too slowly, too quickly, or are too big, small, dangerous or expensive to observe directly.</a:t>
            </a:r>
          </a:p>
          <a:p>
            <a:pPr marL="1212850" lvl="2" indent="-514350">
              <a:buFont typeface="+mj-lt"/>
              <a:buAutoNum type="alphaLcPeriod"/>
            </a:pPr>
            <a:r>
              <a:rPr lang="en-US" sz="2800" dirty="0" smtClean="0"/>
              <a:t>Scientists around the world use a system of measurement called the </a:t>
            </a:r>
            <a:r>
              <a:rPr lang="en-US" sz="2800" b="1" i="1" dirty="0" smtClean="0">
                <a:solidFill>
                  <a:srgbClr val="FFFF00"/>
                </a:solidFill>
              </a:rPr>
              <a:t>International System of Units (ISU or metric system)</a:t>
            </a:r>
            <a:r>
              <a:rPr lang="en-US" sz="2800" dirty="0" smtClean="0"/>
              <a:t> to make observations.</a:t>
            </a:r>
          </a:p>
          <a:p>
            <a:pPr marL="863600" lvl="1" indent="-514350">
              <a:buFont typeface="+mj-lt"/>
              <a:buAutoNum type="arabicPeriod" startAt="4"/>
            </a:pPr>
            <a:r>
              <a:rPr lang="en-US" sz="3000" dirty="0" smtClean="0"/>
              <a:t>Design </a:t>
            </a:r>
            <a:r>
              <a:rPr lang="en-US" sz="3000" b="1" dirty="0" smtClean="0">
                <a:solidFill>
                  <a:srgbClr val="FFFF00"/>
                </a:solidFill>
              </a:rPr>
              <a:t>data tables</a:t>
            </a:r>
            <a:r>
              <a:rPr lang="en-US" sz="3000" dirty="0" smtClean="0"/>
              <a:t>, or ways to accurately record results and observations.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4189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Doing Science </a:t>
            </a:r>
            <a:r>
              <a:rPr lang="en-US" sz="2000" b="1" dirty="0" smtClean="0"/>
              <a:t>(cont’d)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95" y="1752600"/>
            <a:ext cx="8839200" cy="4800600"/>
          </a:xfrm>
        </p:spPr>
        <p:txBody>
          <a:bodyPr>
            <a:normAutofit/>
          </a:bodyPr>
          <a:lstStyle/>
          <a:p>
            <a:pPr marL="863600" lvl="1" indent="-514350">
              <a:buFont typeface="+mj-lt"/>
              <a:buAutoNum type="arabicPeriod" startAt="6"/>
            </a:pPr>
            <a:r>
              <a:rPr lang="en-US" sz="3200" dirty="0" smtClean="0"/>
              <a:t>Analyze your </a:t>
            </a:r>
            <a:r>
              <a:rPr lang="en-US" sz="3200" b="1" dirty="0" smtClean="0">
                <a:solidFill>
                  <a:srgbClr val="FFFF00"/>
                </a:solidFill>
              </a:rPr>
              <a:t>data</a:t>
            </a:r>
            <a:r>
              <a:rPr lang="en-US" sz="3200" dirty="0" smtClean="0"/>
              <a:t> and figure out what your results mean.</a:t>
            </a:r>
          </a:p>
          <a:p>
            <a:pPr marL="863600" lvl="1" indent="-514350">
              <a:buFont typeface="+mj-lt"/>
              <a:buAutoNum type="arabicPeriod" startAt="6"/>
            </a:pPr>
            <a:r>
              <a:rPr lang="en-US" sz="3200" dirty="0" smtClean="0"/>
              <a:t>Draw </a:t>
            </a:r>
            <a:r>
              <a:rPr lang="en-US" sz="3200" b="1" dirty="0" smtClean="0">
                <a:solidFill>
                  <a:srgbClr val="FFFF00"/>
                </a:solidFill>
              </a:rPr>
              <a:t>conclusions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79468"/>
            <a:ext cx="2075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Begin Here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2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Doing Science </a:t>
            </a:r>
            <a:r>
              <a:rPr lang="en-US" sz="1800" b="1" dirty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800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b="1" dirty="0" smtClean="0">
                <a:solidFill>
                  <a:srgbClr val="FFFF00"/>
                </a:solidFill>
              </a:rPr>
              <a:t>Experimental research design </a:t>
            </a:r>
            <a:r>
              <a:rPr lang="en-US" sz="3200" dirty="0" smtClean="0"/>
              <a:t>– answering a scientific question by observation of a controlled situation.</a:t>
            </a:r>
          </a:p>
          <a:p>
            <a:pPr marL="1368425" indent="-514350">
              <a:buFont typeface="+mj-lt"/>
              <a:buAutoNum type="arabicPeriod"/>
            </a:pPr>
            <a:r>
              <a:rPr lang="en-US" sz="3200" dirty="0" smtClean="0"/>
              <a:t>Recognize the </a:t>
            </a:r>
            <a:r>
              <a:rPr lang="en-US" sz="3200" b="1" dirty="0" smtClean="0">
                <a:solidFill>
                  <a:srgbClr val="FFFF00"/>
                </a:solidFill>
              </a:rPr>
              <a:t>problem</a:t>
            </a:r>
            <a:r>
              <a:rPr lang="en-US" sz="3200" dirty="0" smtClean="0"/>
              <a:t>.</a:t>
            </a:r>
          </a:p>
          <a:p>
            <a:pPr marL="1368425" indent="-514350">
              <a:buFont typeface="+mj-lt"/>
              <a:buAutoNum type="arabicPeriod"/>
            </a:pPr>
            <a:r>
              <a:rPr lang="en-US" sz="3200" dirty="0" smtClean="0"/>
              <a:t>Form a </a:t>
            </a:r>
            <a:r>
              <a:rPr lang="en-US" sz="3200" b="1" dirty="0" smtClean="0">
                <a:solidFill>
                  <a:srgbClr val="FFFF00"/>
                </a:solidFill>
              </a:rPr>
              <a:t>hypothesis</a:t>
            </a:r>
            <a:r>
              <a:rPr lang="en-US" sz="3200" dirty="0" smtClean="0"/>
              <a:t>, which is a prediction that can be tested. </a:t>
            </a:r>
          </a:p>
        </p:txBody>
      </p:sp>
    </p:spTree>
    <p:extLst>
      <p:ext uri="{BB962C8B-B14F-4D97-AF65-F5344CB8AC3E}">
        <p14:creationId xmlns:p14="http://schemas.microsoft.com/office/powerpoint/2010/main" val="607312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Doing Science </a:t>
            </a:r>
            <a:r>
              <a:rPr lang="en-US" sz="1800" b="1" dirty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800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Plan the experiment:</a:t>
            </a:r>
          </a:p>
          <a:p>
            <a:pPr marL="1138238" indent="-514350">
              <a:buFont typeface="+mj-lt"/>
              <a:buAutoNum type="alphaLcPeriod"/>
            </a:pPr>
            <a:r>
              <a:rPr lang="en-US" sz="3200" b="1" dirty="0" smtClean="0">
                <a:solidFill>
                  <a:srgbClr val="FFFF00"/>
                </a:solidFill>
              </a:rPr>
              <a:t>Independent variable </a:t>
            </a:r>
            <a:r>
              <a:rPr lang="en-US" sz="3200" dirty="0" smtClean="0"/>
              <a:t>– the factor in the experiment that is changed.</a:t>
            </a:r>
          </a:p>
          <a:p>
            <a:pPr marL="1138238" indent="-514350">
              <a:buFont typeface="+mj-lt"/>
              <a:buAutoNum type="alphaLcPeriod"/>
            </a:pPr>
            <a:r>
              <a:rPr lang="en-US" sz="3200" b="1" dirty="0" smtClean="0">
                <a:solidFill>
                  <a:srgbClr val="FFFF00"/>
                </a:solidFill>
              </a:rPr>
              <a:t>Dependent variable </a:t>
            </a:r>
            <a:r>
              <a:rPr lang="en-US" sz="3200" dirty="0" smtClean="0"/>
              <a:t>– the factor in the experiment that is being measured</a:t>
            </a:r>
          </a:p>
          <a:p>
            <a:pPr marL="1138238" indent="-514350">
              <a:buFont typeface="+mj-lt"/>
              <a:buAutoNum type="alphaLcPeriod"/>
            </a:pPr>
            <a:r>
              <a:rPr lang="en-US" sz="3200" b="1" dirty="0" smtClean="0">
                <a:solidFill>
                  <a:srgbClr val="FFFF00"/>
                </a:solidFill>
              </a:rPr>
              <a:t>Constants</a:t>
            </a:r>
            <a:r>
              <a:rPr lang="en-US" sz="3200" dirty="0" smtClean="0"/>
              <a:t> – variables that stay the same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1216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172</TotalTime>
  <Words>422</Words>
  <Application>Microsoft Macintosh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Habitat</vt:lpstr>
      <vt:lpstr>The Nature of Science</vt:lpstr>
      <vt:lpstr>What is Science?</vt:lpstr>
      <vt:lpstr>What is Science?</vt:lpstr>
      <vt:lpstr>The Nature of Science</vt:lpstr>
      <vt:lpstr>Doing Science</vt:lpstr>
      <vt:lpstr>Doing Science (cont’d)</vt:lpstr>
      <vt:lpstr>Doing Science (cont’d)</vt:lpstr>
      <vt:lpstr>Doing Science (cont’d)</vt:lpstr>
      <vt:lpstr>Doing Science (cont’d)</vt:lpstr>
      <vt:lpstr>Doing Science (cont’d)</vt:lpstr>
      <vt:lpstr>Science and Technology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Denice Fogel</dc:creator>
  <cp:lastModifiedBy>St. Aloysius</cp:lastModifiedBy>
  <cp:revision>50</cp:revision>
  <dcterms:created xsi:type="dcterms:W3CDTF">2012-08-26T22:31:38Z</dcterms:created>
  <dcterms:modified xsi:type="dcterms:W3CDTF">2013-09-04T17:33:15Z</dcterms:modified>
</cp:coreProperties>
</file>